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Raleway Bold"/>
      <p:regular r:id="rId201314"/>
    </p:embeddedFont>
    <p:embeddedFont>
      <p:font typeface="Raleway"/>
      <p:regular r:id="rId201315"/>
    </p:embeddedFont>
    <p:embeddedFont>
      <p:font typeface="Roboto"/>
      <p:regular r:id="rId201316"/>
    </p:embeddedFont>
    <p:embeddedFont>
      <p:font typeface="Roboto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jpeg"/><Relationship Id="rId2" Type="http://schemas.openxmlformats.org/officeDocument/2006/relationships/image" Target="../media/image-1002-1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jpeg"/><Relationship Id="rId2" Type="http://schemas.openxmlformats.org/officeDocument/2006/relationships/image" Target="../media/image-1002-1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jpeg"/><Relationship Id="rId2" Type="http://schemas.openxmlformats.org/officeDocument/2006/relationships/image" Target="../media/image-1002-1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pic>
        <p:nvPicPr>
          <p:cNvPr id="6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pic>
        <p:nvPicPr>
          <p:cNvPr id="6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pic>
        <p:nvPicPr>
          <p:cNvPr id="6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erohomenoida.com" TargetMode="External"/><Relationship Id="rId1" Type="http://schemas.openxmlformats.org/officeDocument/2006/relationships/image" Target="../media/image-1-1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herohomenoida.com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herohomenoida.com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herohomenoida.com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7" Type="http://schemas.openxmlformats.org/officeDocument/2006/relationships/hyperlink" Target="https://www.herohomenoida.com" TargetMode="External"/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1.png"/><Relationship Id="rId4" Type="http://schemas.openxmlformats.org/officeDocument/2006/relationships/image" Target="../media/image-5-2.svg"/><Relationship Id="rId5" Type="http://schemas.openxmlformats.org/officeDocument/2006/relationships/image" Target="../media/image-5-1.png"/><Relationship Id="rId6" Type="http://schemas.openxmlformats.org/officeDocument/2006/relationships/image" Target="../media/image-5-2.svg"/><Relationship Id="rId7" Type="http://schemas.openxmlformats.org/officeDocument/2006/relationships/image" Target="../media/image-5-1.png"/><Relationship Id="rId8" Type="http://schemas.openxmlformats.org/officeDocument/2006/relationships/image" Target="../media/image-5-2.svg"/><Relationship Id="rId9" Type="http://schemas.openxmlformats.org/officeDocument/2006/relationships/image" Target="../media/image-5-1.png"/><Relationship Id="rId10" Type="http://schemas.openxmlformats.org/officeDocument/2006/relationships/image" Target="../media/image-5-2.svg"/><Relationship Id="rId11" Type="http://schemas.openxmlformats.org/officeDocument/2006/relationships/image" Target="../media/image-5-1.png"/><Relationship Id="rId12" Type="http://schemas.openxmlformats.org/officeDocument/2006/relationships/image" Target="../media/image-5-2.svg"/><Relationship Id="rId13" Type="http://schemas.openxmlformats.org/officeDocument/2006/relationships/image" Target="../media/image-5-1.png"/><Relationship Id="rId14" Type="http://schemas.openxmlformats.org/officeDocument/2006/relationships/image" Target="../media/image-5-2.svg"/><Relationship Id="rId15" Type="http://schemas.openxmlformats.org/officeDocument/2006/relationships/image" Target="../media/image-5-1.png"/><Relationship Id="rId16" Type="http://schemas.openxmlformats.org/officeDocument/2006/relationships/image" Target="../media/image-5-2.svg"/><Relationship Id="rId18" Type="http://schemas.openxmlformats.org/officeDocument/2006/relationships/slideLayout" Target="../slideLayouts/slideLayout4.xml"/><Relationship Id="rId1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hyperlink" Target="https://www.herohomenoida.com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hyperlink" Target="https://www.herohomenoida.com" TargetMode="External"/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hyperlink" Target="https://www.herohomenoida.com" TargetMode="External"/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10" Type="http://schemas.openxmlformats.org/officeDocument/2006/relationships/slideLayout" Target="../slideLayouts/slideLayout5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herohomenoida.com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hyperlink" Target="https://www.herohomenoida.com" TargetMode="External"/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2602706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3176191"/>
            <a:ext cx="1853360" cy="210741"/>
          </a:xfrm>
          <a:prstGeom prst="roundRect">
            <a:avLst>
              <a:gd name="adj" fmla="val 22132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44717" y="3217763"/>
            <a:ext cx="2296460" cy="127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8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NIKOO HOMES 9 | BHARTIYA CITY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61475" y="3427611"/>
            <a:ext cx="10868745" cy="867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5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NIkoo Homes 9</a:t>
            </a:r>
            <a:endParaRPr lang="en-US" sz="5450" dirty="0"/>
          </a:p>
        </p:txBody>
      </p:sp>
      <p:sp>
        <p:nvSpPr>
          <p:cNvPr id="6" name="Text 3"/>
          <p:cNvSpPr/>
          <p:nvPr/>
        </p:nvSpPr>
        <p:spPr>
          <a:xfrm>
            <a:off x="661475" y="4447977"/>
            <a:ext cx="10868745" cy="346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1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Premium Homes in North Bangalore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661475" y="4947841"/>
            <a:ext cx="11478330" cy="192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KIADB Bagalur | Bhartiya City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661475" y="5255022"/>
            <a:ext cx="5383375" cy="760909"/>
          </a:xfrm>
          <a:prstGeom prst="roundRect">
            <a:avLst>
              <a:gd name="adj" fmla="val 766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06628" y="5400179"/>
            <a:ext cx="5093069" cy="2168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Starting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806628" y="5678190"/>
            <a:ext cx="5093069" cy="192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₹60 Lakh*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146745" y="5255022"/>
            <a:ext cx="5383475" cy="760909"/>
          </a:xfrm>
          <a:prstGeom prst="roundRect">
            <a:avLst>
              <a:gd name="adj" fmla="val 766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291899" y="5400179"/>
            <a:ext cx="5093168" cy="2168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Configurations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6291899" y="5678190"/>
            <a:ext cx="5093168" cy="192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Studio, 1, 2 &amp; 3 BHK + Loft*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61475" y="6130528"/>
            <a:ext cx="11478330" cy="153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www.herohomenoida.com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906066"/>
            <a:ext cx="2524756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4879" y="962720"/>
            <a:ext cx="2907533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NIKOO HOMES 9 | BHARTIYA CITY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268809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Everything You Need to Know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661475" y="2119213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4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16</a:t>
            </a:r>
            <a:endParaRPr lang="en-US" sz="4900" dirty="0"/>
          </a:p>
        </p:txBody>
      </p:sp>
      <p:sp>
        <p:nvSpPr>
          <p:cNvPr id="6" name="Text 4"/>
          <p:cNvSpPr/>
          <p:nvPr/>
        </p:nvSpPr>
        <p:spPr>
          <a:xfrm>
            <a:off x="661475" y="2979142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Acres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661475" y="3387824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Project Area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4363135" y="2119213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4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1,584</a:t>
            </a:r>
            <a:endParaRPr lang="en-US" sz="4900" dirty="0"/>
          </a:p>
        </p:txBody>
      </p:sp>
      <p:sp>
        <p:nvSpPr>
          <p:cNvPr id="9" name="Text 7"/>
          <p:cNvSpPr/>
          <p:nvPr/>
        </p:nvSpPr>
        <p:spPr>
          <a:xfrm>
            <a:off x="4363135" y="2979142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Total Units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4363135" y="3387824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Residences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8064794" y="2119213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4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8</a:t>
            </a:r>
            <a:endParaRPr lang="en-US" sz="4900" dirty="0"/>
          </a:p>
        </p:txBody>
      </p:sp>
      <p:sp>
        <p:nvSpPr>
          <p:cNvPr id="12" name="Text 10"/>
          <p:cNvSpPr/>
          <p:nvPr/>
        </p:nvSpPr>
        <p:spPr>
          <a:xfrm>
            <a:off x="8064794" y="2979142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Towers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8064794" y="3387824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Project Towers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61475" y="3902869"/>
            <a:ext cx="3496877" cy="1139924"/>
          </a:xfrm>
          <a:prstGeom prst="roundRect">
            <a:avLst>
              <a:gd name="adj" fmla="val 6964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75881" y="4117280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Super Area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875881" y="4525963"/>
            <a:ext cx="306806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506 – 2,190 Sq.ft*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4347359" y="3902869"/>
            <a:ext cx="3496877" cy="1139924"/>
          </a:xfrm>
          <a:prstGeom prst="roundRect">
            <a:avLst>
              <a:gd name="adj" fmla="val 6964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61766" y="4117280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Tower Structure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4561766" y="4525963"/>
            <a:ext cx="306806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2B + G + 17 &amp; 20 Floors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8033244" y="3902869"/>
            <a:ext cx="3496877" cy="1139924"/>
          </a:xfrm>
          <a:prstGeom prst="roundRect">
            <a:avLst>
              <a:gd name="adj" fmla="val 6964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47650" y="4117280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Location</a:t>
            </a:r>
            <a:endParaRPr lang="en-US" sz="1850" dirty="0"/>
          </a:p>
        </p:txBody>
      </p:sp>
      <p:sp>
        <p:nvSpPr>
          <p:cNvPr id="22" name="Text 20"/>
          <p:cNvSpPr/>
          <p:nvPr/>
        </p:nvSpPr>
        <p:spPr>
          <a:xfrm>
            <a:off x="8247650" y="4525963"/>
            <a:ext cx="306806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KIADB Bagalur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61475" y="5255419"/>
            <a:ext cx="10868745" cy="696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*Indicative. Subject to change.</a:t>
            </a:r>
            <a:endParaRPr lang="en-US" sz="11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1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www.herohomenoida.com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956270"/>
            <a:ext cx="2524756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4879" y="1012924"/>
            <a:ext cx="2907533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NIKOO HOMES 9 | BHARTIYA CITY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319014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Located in North Bangalore's Growth Corridor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661475" y="2074962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Strategically located in KIADB Bagalur, Nikoo Homes 9 connects residents to the airport, employment hubs and major infrastructure corridors.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61475" y="2892425"/>
            <a:ext cx="10868745" cy="1101824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7825" y="2898775"/>
            <a:ext cx="3618616" cy="1089124"/>
          </a:xfrm>
          <a:custGeom>
            <a:avLst/>
            <a:gdLst/>
            <a:ahLst/>
            <a:cxnLst/>
            <a:rect l="l" t="t" r="r" b="b"/>
            <a:pathLst>
              <a:path w="3618616" h="1089124">
                <a:moveTo>
                  <a:pt x="66156" y="0"/>
                </a:moveTo>
                <a:lnTo>
                  <a:pt x="3618616" y="0"/>
                </a:lnTo>
                <a:lnTo>
                  <a:pt x="3618616" y="1089124"/>
                </a:lnTo>
                <a:lnTo>
                  <a:pt x="66156" y="1089124"/>
                </a:lnTo>
                <a:arcTo hR="66158" wR="66156" stAng="5400000" swAng="5400000"/>
                <a:lnTo>
                  <a:pt x="0" y="66158"/>
                </a:lnTo>
                <a:arcTo hR="66158" wR="66156" stAng="10800000" swAng="5400000"/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8" name="Text 6"/>
          <p:cNvSpPr/>
          <p:nvPr/>
        </p:nvSpPr>
        <p:spPr>
          <a:xfrm>
            <a:off x="856832" y="3087787"/>
            <a:ext cx="324060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Airport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856832" y="3496469"/>
            <a:ext cx="324060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Kempegowda International Airport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4286440" y="2898775"/>
            <a:ext cx="3618715" cy="1089124"/>
          </a:xfrm>
          <a:prstGeom prst="rect">
            <a:avLst/>
          </a:prstGeom>
          <a:solidFill>
            <a:srgbClr val="E1E1EA"/>
          </a:solidFill>
          <a:ln/>
        </p:spPr>
      </p:sp>
      <p:sp>
        <p:nvSpPr>
          <p:cNvPr id="11" name="Shape 9"/>
          <p:cNvSpPr/>
          <p:nvPr/>
        </p:nvSpPr>
        <p:spPr>
          <a:xfrm>
            <a:off x="4286440" y="2898775"/>
            <a:ext cx="25399" cy="1089124"/>
          </a:xfrm>
          <a:prstGeom prst="roundRect">
            <a:avLst>
              <a:gd name="adj" fmla="val 50001"/>
            </a:avLst>
          </a:prstGeom>
          <a:solidFill>
            <a:srgbClr val="C7C7D0"/>
          </a:solidFill>
          <a:ln/>
        </p:spPr>
      </p:sp>
      <p:sp>
        <p:nvSpPr>
          <p:cNvPr id="12" name="Text 10"/>
          <p:cNvSpPr/>
          <p:nvPr/>
        </p:nvSpPr>
        <p:spPr>
          <a:xfrm>
            <a:off x="4475447" y="3087787"/>
            <a:ext cx="324070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Highway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4475447" y="3496469"/>
            <a:ext cx="3240701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NH 44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7905155" y="2898775"/>
            <a:ext cx="3618715" cy="1089124"/>
          </a:xfrm>
          <a:custGeom>
            <a:avLst/>
            <a:gdLst/>
            <a:ahLst/>
            <a:cxnLst/>
            <a:rect l="l" t="t" r="r" b="b"/>
            <a:pathLst>
              <a:path w="3618715" h="1089124">
                <a:moveTo>
                  <a:pt x="0" y="0"/>
                </a:moveTo>
                <a:lnTo>
                  <a:pt x="3552558" y="0"/>
                </a:lnTo>
                <a:arcTo hR="66158" wR="66156" stAng="16200000" swAng="5400000"/>
                <a:lnTo>
                  <a:pt x="3618715" y="1022966"/>
                </a:lnTo>
                <a:arcTo hR="66158" wR="66156" stAng="0" swAng="5400000"/>
                <a:lnTo>
                  <a:pt x="0" y="1089124"/>
                </a:lnTo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15" name="Shape 13"/>
          <p:cNvSpPr/>
          <p:nvPr/>
        </p:nvSpPr>
        <p:spPr>
          <a:xfrm>
            <a:off x="7905155" y="2898775"/>
            <a:ext cx="25399" cy="1089124"/>
          </a:xfrm>
          <a:prstGeom prst="roundRect">
            <a:avLst>
              <a:gd name="adj" fmla="val 50001"/>
            </a:avLst>
          </a:prstGeom>
          <a:solidFill>
            <a:srgbClr val="C7C7D0"/>
          </a:solidFill>
          <a:ln/>
        </p:spPr>
      </p:sp>
      <p:sp>
        <p:nvSpPr>
          <p:cNvPr id="16" name="Text 14"/>
          <p:cNvSpPr/>
          <p:nvPr/>
        </p:nvSpPr>
        <p:spPr>
          <a:xfrm>
            <a:off x="8094162" y="3087787"/>
            <a:ext cx="324070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Industry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8094162" y="3496469"/>
            <a:ext cx="3240701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KIADB Aerospace Park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661475" y="4206875"/>
            <a:ext cx="3496877" cy="567035"/>
          </a:xfrm>
          <a:prstGeom prst="roundRect">
            <a:avLst>
              <a:gd name="adj" fmla="val 4999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482" y="4962922"/>
            <a:ext cx="31188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Yelahanka</a:t>
            </a:r>
            <a:endParaRPr lang="en-US" sz="1850" dirty="0"/>
          </a:p>
        </p:txBody>
      </p:sp>
      <p:sp>
        <p:nvSpPr>
          <p:cNvPr id="20" name="Shape 18"/>
          <p:cNvSpPr/>
          <p:nvPr/>
        </p:nvSpPr>
        <p:spPr>
          <a:xfrm>
            <a:off x="4347359" y="4206875"/>
            <a:ext cx="3496877" cy="567035"/>
          </a:xfrm>
          <a:prstGeom prst="roundRect">
            <a:avLst>
              <a:gd name="adj" fmla="val 4999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36366" y="4962922"/>
            <a:ext cx="31188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Hebbal</a:t>
            </a:r>
            <a:endParaRPr lang="en-US" sz="1850" dirty="0"/>
          </a:p>
        </p:txBody>
      </p:sp>
      <p:sp>
        <p:nvSpPr>
          <p:cNvPr id="22" name="Shape 20"/>
          <p:cNvSpPr/>
          <p:nvPr/>
        </p:nvSpPr>
        <p:spPr>
          <a:xfrm>
            <a:off x="8033244" y="4206875"/>
            <a:ext cx="3496877" cy="567035"/>
          </a:xfrm>
          <a:prstGeom prst="roundRect">
            <a:avLst>
              <a:gd name="adj" fmla="val 4999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22251" y="4962922"/>
            <a:ext cx="31188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Manyata Tech Park</a:t>
            </a:r>
            <a:endParaRPr lang="en-US" sz="1850" dirty="0"/>
          </a:p>
        </p:txBody>
      </p:sp>
      <p:sp>
        <p:nvSpPr>
          <p:cNvPr id="24" name="Text 22"/>
          <p:cNvSpPr/>
          <p:nvPr/>
        </p:nvSpPr>
        <p:spPr>
          <a:xfrm>
            <a:off x="661475" y="5659834"/>
            <a:ext cx="11478330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www.herohomenoida.com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74973"/>
            <a:ext cx="2130074" cy="242292"/>
          </a:xfrm>
          <a:prstGeom prst="roundRect">
            <a:avLst>
              <a:gd name="adj" fmla="val 22117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57119" y="622796"/>
            <a:ext cx="2548370" cy="146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NIKOO HOMES 9 | BHARTIYA CITY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871041"/>
            <a:ext cx="10868745" cy="398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Designed for Different Ways of Living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61475" y="1471513"/>
            <a:ext cx="11478330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Eight thoughtfully crafted configurations — from compact studios to expansive loft residences.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61475" y="1857970"/>
            <a:ext cx="10868745" cy="3746103"/>
          </a:xfrm>
          <a:prstGeom prst="roundRect">
            <a:avLst>
              <a:gd name="adj" fmla="val 1788"/>
            </a:avLst>
          </a:prstGeom>
          <a:noFill/>
          <a:ln w="635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1475" y="2276673"/>
            <a:ext cx="10868745" cy="9968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661475" y="2692202"/>
            <a:ext cx="10868745" cy="9968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61475" y="3107730"/>
            <a:ext cx="10868745" cy="9968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61475" y="3523258"/>
            <a:ext cx="10868745" cy="9968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661475" y="3938786"/>
            <a:ext cx="10868745" cy="9968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661475" y="4354314"/>
            <a:ext cx="10868745" cy="9968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61475" y="4769842"/>
            <a:ext cx="10868745" cy="9968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661475" y="5185370"/>
            <a:ext cx="10868745" cy="9968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827265" y="1951335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Configuration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255288" y="1951335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Super Area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27265" y="2366863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Studio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255288" y="2366863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506 Sq.ft*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827265" y="2782391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BHK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255288" y="2782391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879 Sq.ft*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827265" y="3197920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BHK + Study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6255288" y="3197920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1,016 Sq.ft*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827265" y="3613448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 BHK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6255288" y="3613448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1,257 Sq.ft*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827265" y="4028976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 BHK + Study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6255288" y="4028976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1,428 Sq.ft*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827265" y="4444504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 BHK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6255288" y="4444504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1,714 Sq.ft*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827265" y="4860032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 BHK + Study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6255288" y="4860032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1,911 Sq.ft*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827265" y="5275560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 BHK Loft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6255288" y="5275560"/>
            <a:ext cx="5718726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2,190 Sq.ft*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661475" y="5755382"/>
            <a:ext cx="10868745" cy="527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3000"/>
              </a:lnSpc>
              <a:spcAft>
                <a:spcPts val="1150"/>
              </a:spcAft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*Super areas are indicative and subject to change.</a:t>
            </a:r>
            <a:endParaRPr lang="en-US" sz="1000" dirty="0"/>
          </a:p>
          <a:p>
            <a:pPr algn="l" indent="0" marL="0">
              <a:lnSpc>
                <a:spcPct val="123000"/>
              </a:lnSpc>
              <a:buNone/>
            </a:pPr>
            <a:r>
              <a:rPr lang="en-US" sz="100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www.herohomenoida.com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26355"/>
            <a:ext cx="2169860" cy="246856"/>
          </a:xfrm>
          <a:prstGeom prst="roundRect">
            <a:avLst>
              <a:gd name="adj" fmla="val 22110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58905" y="575072"/>
            <a:ext cx="2584584" cy="149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NIKOO HOMES 9 | BHARTIYA CITY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828973"/>
            <a:ext cx="10868745" cy="406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5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Starting Prices</a:t>
            </a:r>
            <a:endParaRPr lang="en-US" sz="25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444327"/>
            <a:ext cx="5364624" cy="94208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9140" y="1625798"/>
            <a:ext cx="4925492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Studio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919140" y="1963341"/>
            <a:ext cx="4925492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₹60 Lakh* onwards</a:t>
            </a:r>
            <a:endParaRPr lang="en-US" sz="12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65597" y="1444327"/>
            <a:ext cx="5364624" cy="94208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423261" y="1625798"/>
            <a:ext cx="4925492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 BHK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6423261" y="1963341"/>
            <a:ext cx="4925492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₹99 Lakh* onwards</a:t>
            </a:r>
            <a:endParaRPr lang="en-US" sz="12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2525911"/>
            <a:ext cx="5364624" cy="94208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19140" y="2707382"/>
            <a:ext cx="4925492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 BHK + Study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919140" y="3044924"/>
            <a:ext cx="4925492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₹1.12 Cr* onwards</a:t>
            </a:r>
            <a:endParaRPr lang="en-US" sz="12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65597" y="2525911"/>
            <a:ext cx="5364624" cy="94208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423261" y="2707382"/>
            <a:ext cx="4925492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 BHK</a:t>
            </a:r>
            <a:endParaRPr lang="en-US" sz="1550" dirty="0"/>
          </a:p>
        </p:txBody>
      </p:sp>
      <p:sp>
        <p:nvSpPr>
          <p:cNvPr id="16" name="Text 10"/>
          <p:cNvSpPr/>
          <p:nvPr/>
        </p:nvSpPr>
        <p:spPr>
          <a:xfrm>
            <a:off x="6423261" y="3044924"/>
            <a:ext cx="4925492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₹1.43 Cr* onwards</a:t>
            </a:r>
            <a:endParaRPr lang="en-US" sz="12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1475" y="3607495"/>
            <a:ext cx="5364624" cy="94208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919140" y="3788966"/>
            <a:ext cx="4925492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 BHK + Study</a:t>
            </a:r>
            <a:endParaRPr lang="en-US" sz="1550" dirty="0"/>
          </a:p>
        </p:txBody>
      </p:sp>
      <p:sp>
        <p:nvSpPr>
          <p:cNvPr id="19" name="Text 12"/>
          <p:cNvSpPr/>
          <p:nvPr/>
        </p:nvSpPr>
        <p:spPr>
          <a:xfrm>
            <a:off x="919140" y="4126508"/>
            <a:ext cx="4925492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₹1.59 Cr* onwards</a:t>
            </a:r>
            <a:endParaRPr lang="en-US" sz="125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65597" y="3607495"/>
            <a:ext cx="5364624" cy="942082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6423261" y="3788966"/>
            <a:ext cx="4925492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 BHK</a:t>
            </a:r>
            <a:endParaRPr lang="en-US" sz="1550" dirty="0"/>
          </a:p>
        </p:txBody>
      </p:sp>
      <p:sp>
        <p:nvSpPr>
          <p:cNvPr id="22" name="Text 14"/>
          <p:cNvSpPr/>
          <p:nvPr/>
        </p:nvSpPr>
        <p:spPr>
          <a:xfrm>
            <a:off x="6423261" y="4126508"/>
            <a:ext cx="4925492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₹1.85 Cr* onwards</a:t>
            </a:r>
            <a:endParaRPr lang="en-US" sz="1250" dirty="0"/>
          </a:p>
        </p:txBody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1475" y="4689078"/>
            <a:ext cx="5364624" cy="942082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919140" y="4870549"/>
            <a:ext cx="4925492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 BHK + Study</a:t>
            </a:r>
            <a:endParaRPr lang="en-US" sz="1550" dirty="0"/>
          </a:p>
        </p:txBody>
      </p:sp>
      <p:sp>
        <p:nvSpPr>
          <p:cNvPr id="25" name="Text 16"/>
          <p:cNvSpPr/>
          <p:nvPr/>
        </p:nvSpPr>
        <p:spPr>
          <a:xfrm>
            <a:off x="919140" y="5208091"/>
            <a:ext cx="4925492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₹2.11 Cr* onwards</a:t>
            </a:r>
            <a:endParaRPr lang="en-US" sz="1250" dirty="0"/>
          </a:p>
        </p:txBody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165597" y="4689078"/>
            <a:ext cx="5364624" cy="942082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6423261" y="4870549"/>
            <a:ext cx="4925492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 BHK Loft</a:t>
            </a:r>
            <a:endParaRPr lang="en-US" sz="1550" dirty="0"/>
          </a:p>
        </p:txBody>
      </p:sp>
      <p:sp>
        <p:nvSpPr>
          <p:cNvPr id="28" name="Text 18"/>
          <p:cNvSpPr/>
          <p:nvPr/>
        </p:nvSpPr>
        <p:spPr>
          <a:xfrm>
            <a:off x="6423261" y="5208091"/>
            <a:ext cx="4925492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₹2.56 Cr* onwards</a:t>
            </a:r>
            <a:endParaRPr lang="en-US" sz="1250" dirty="0"/>
          </a:p>
        </p:txBody>
      </p:sp>
      <p:sp>
        <p:nvSpPr>
          <p:cNvPr id="29" name="Text 19"/>
          <p:cNvSpPr/>
          <p:nvPr/>
        </p:nvSpPr>
        <p:spPr>
          <a:xfrm>
            <a:off x="661475" y="5788124"/>
            <a:ext cx="10868745" cy="54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4000"/>
              </a:lnSpc>
              <a:spcAft>
                <a:spcPts val="1200"/>
              </a:spcAft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*Prices are indicative and subject to change. Verify with developer.</a:t>
            </a:r>
            <a:endParaRPr lang="en-US" sz="1000" dirty="0"/>
          </a:p>
          <a:p>
            <a:pPr algn="l" indent="0" marL="0">
              <a:lnSpc>
                <a:spcPct val="124000"/>
              </a:lnSpc>
              <a:buNone/>
            </a:pPr>
            <a:r>
              <a:rPr lang="en-US" sz="100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1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www.herohomenoida.com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48779"/>
            <a:ext cx="2524756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4879" y="605433"/>
            <a:ext cx="2907533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NIKOO HOMES 9 | BHARTIYA CITY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911523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More Than Just a Home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661475" y="166747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lifestyle ecosystem designed around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Fitness | Recreation | Community | Wellness</a:t>
            </a:r>
            <a:endParaRPr lang="en-US" sz="14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182515"/>
            <a:ext cx="472468" cy="472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61475" y="2891234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Fitness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661475" y="3299916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Gymnasium, Jogging Track &amp; Cycling Track</a:t>
            </a:r>
            <a:endParaRPr lang="en-US" sz="14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3915" y="2182515"/>
            <a:ext cx="472468" cy="4724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213915" y="2891234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Recreation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6213915" y="3299916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Badminton, Basketball &amp; Cricket Pitch</a:t>
            </a:r>
            <a:endParaRPr lang="en-US" sz="14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3980359"/>
            <a:ext cx="472468" cy="4724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61475" y="4689078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Community</a:t>
            </a:r>
            <a:endParaRPr lang="en-US" sz="1850" dirty="0"/>
          </a:p>
        </p:txBody>
      </p:sp>
      <p:sp>
        <p:nvSpPr>
          <p:cNvPr id="14" name="Text 9"/>
          <p:cNvSpPr/>
          <p:nvPr/>
        </p:nvSpPr>
        <p:spPr>
          <a:xfrm>
            <a:off x="661475" y="5097760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Clubhouse &amp; Indoor Games</a:t>
            </a:r>
            <a:endParaRPr lang="en-US" sz="14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13915" y="3980359"/>
            <a:ext cx="472468" cy="47248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213915" y="4689078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Family</a:t>
            </a:r>
            <a:endParaRPr lang="en-US" sz="1850" dirty="0"/>
          </a:p>
        </p:txBody>
      </p:sp>
      <p:sp>
        <p:nvSpPr>
          <p:cNvPr id="17" name="Text 11"/>
          <p:cNvSpPr/>
          <p:nvPr/>
        </p:nvSpPr>
        <p:spPr>
          <a:xfrm>
            <a:off x="6213915" y="5097760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Children's Play Area &amp; Parking</a:t>
            </a:r>
            <a:endParaRPr lang="en-US" sz="1450" dirty="0"/>
          </a:p>
        </p:txBody>
      </p:sp>
      <p:sp>
        <p:nvSpPr>
          <p:cNvPr id="18" name="Text 12"/>
          <p:cNvSpPr/>
          <p:nvPr/>
        </p:nvSpPr>
        <p:spPr>
          <a:xfrm>
            <a:off x="661475" y="5612805"/>
            <a:ext cx="10868745" cy="696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Expected lifestyle amenities. Subject to change. Verify with developer.</a:t>
            </a:r>
            <a:endParaRPr lang="en-US" sz="11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1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www.herohomenoida.com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1261535" cy="143470"/>
          </a:xfrm>
          <a:prstGeom prst="roundRect">
            <a:avLst>
              <a:gd name="adj" fmla="val 22134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18127" y="548084"/>
            <a:ext cx="1757815" cy="86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5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NIKOO HOMES 9 | BHARTIYA CITY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661475" y="682129"/>
            <a:ext cx="10868745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Connected to What Matters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593412" y="989211"/>
            <a:ext cx="5455208" cy="5425380"/>
          </a:xfrm>
          <a:prstGeom prst="roundRect">
            <a:avLst>
              <a:gd name="adj" fmla="val 1254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687866" y="1036439"/>
            <a:ext cx="5266300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Approximate Travel Times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7866" y="1231305"/>
            <a:ext cx="5875885" cy="90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Indicative only. Actual times may vary.</a:t>
            </a:r>
            <a:endParaRPr lang="en-US" sz="55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487" y="1042293"/>
            <a:ext cx="5319083" cy="5319216"/>
          </a:xfrm>
          <a:prstGeom prst="rect">
            <a:avLst/>
          </a:prstGeom>
        </p:spPr>
      </p:pic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6467673"/>
            <a:ext cx="472468" cy="56703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81170" y="6562130"/>
            <a:ext cx="10349050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~10 mins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1181170" y="6738045"/>
            <a:ext cx="1034905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Kempegowda International Airport</a:t>
            </a:r>
            <a:endParaRPr lang="en-US" sz="7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7034709"/>
            <a:ext cx="472468" cy="56703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181170" y="7129165"/>
            <a:ext cx="10349050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~15 mins</a:t>
            </a:r>
            <a:endParaRPr lang="en-US" sz="900" dirty="0"/>
          </a:p>
        </p:txBody>
      </p:sp>
      <p:sp>
        <p:nvSpPr>
          <p:cNvPr id="14" name="Text 9"/>
          <p:cNvSpPr/>
          <p:nvPr/>
        </p:nvSpPr>
        <p:spPr>
          <a:xfrm>
            <a:off x="1181170" y="7305080"/>
            <a:ext cx="1034905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NH 44</a:t>
            </a:r>
            <a:endParaRPr lang="en-US" sz="70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7601744"/>
            <a:ext cx="472468" cy="56703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181170" y="7696200"/>
            <a:ext cx="10349050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~25 mins</a:t>
            </a:r>
            <a:endParaRPr lang="en-US" sz="900" dirty="0"/>
          </a:p>
        </p:txBody>
      </p:sp>
      <p:sp>
        <p:nvSpPr>
          <p:cNvPr id="17" name="Text 11"/>
          <p:cNvSpPr/>
          <p:nvPr/>
        </p:nvSpPr>
        <p:spPr>
          <a:xfrm>
            <a:off x="1181170" y="7872115"/>
            <a:ext cx="1034905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Hebbal / Yelahanka</a:t>
            </a:r>
            <a:endParaRPr lang="en-US" sz="70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75" y="8168779"/>
            <a:ext cx="472468" cy="567035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181170" y="8263235"/>
            <a:ext cx="10349050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~30 mins</a:t>
            </a:r>
            <a:endParaRPr lang="en-US" sz="900" dirty="0"/>
          </a:p>
        </p:txBody>
      </p:sp>
      <p:sp>
        <p:nvSpPr>
          <p:cNvPr id="20" name="Text 13"/>
          <p:cNvSpPr/>
          <p:nvPr/>
        </p:nvSpPr>
        <p:spPr>
          <a:xfrm>
            <a:off x="1181170" y="8439150"/>
            <a:ext cx="1034905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Manyata Tech Park</a:t>
            </a:r>
            <a:endParaRPr lang="en-US" sz="700" dirty="0"/>
          </a:p>
        </p:txBody>
      </p:sp>
      <p:sp>
        <p:nvSpPr>
          <p:cNvPr id="21" name="Shape 14"/>
          <p:cNvSpPr/>
          <p:nvPr/>
        </p:nvSpPr>
        <p:spPr>
          <a:xfrm>
            <a:off x="661475" y="8788896"/>
            <a:ext cx="10868745" cy="250329"/>
          </a:xfrm>
          <a:prstGeom prst="roundRect">
            <a:avLst>
              <a:gd name="adj" fmla="val 15857"/>
            </a:avLst>
          </a:prstGeom>
          <a:solidFill>
            <a:srgbClr val="E1E1EA"/>
          </a:solidFill>
          <a:ln/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929" y="8859738"/>
            <a:ext cx="118067" cy="94456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968450" y="8859738"/>
            <a:ext cx="11076901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Also near: KIADB Aerospace &amp; Industrial Corridor</a:t>
            </a:r>
            <a:endParaRPr lang="en-US" sz="700" dirty="0"/>
          </a:p>
        </p:txBody>
      </p:sp>
      <p:sp>
        <p:nvSpPr>
          <p:cNvPr id="24" name="Text 16"/>
          <p:cNvSpPr/>
          <p:nvPr/>
        </p:nvSpPr>
        <p:spPr>
          <a:xfrm>
            <a:off x="661475" y="9092307"/>
            <a:ext cx="11478330" cy="90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www.herohomenoida.com</a:t>
            </a:r>
            <a:endParaRPr lang="en-US" sz="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72294"/>
            <a:ext cx="2367102" cy="269180"/>
          </a:xfrm>
          <a:prstGeom prst="roundRect">
            <a:avLst>
              <a:gd name="adj" fmla="val 22119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67735" y="625376"/>
            <a:ext cx="2764165" cy="163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10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NIKOO HOMES 9 | BHARTIYA CITY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61475" y="907852"/>
            <a:ext cx="10868745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Why Bagalur?</a:t>
            </a:r>
            <a:endParaRPr lang="en-US" sz="2750" dirty="0"/>
          </a:p>
        </p:txBody>
      </p:sp>
      <p:sp>
        <p:nvSpPr>
          <p:cNvPr id="5" name="Shape 3"/>
          <p:cNvSpPr/>
          <p:nvPr/>
        </p:nvSpPr>
        <p:spPr>
          <a:xfrm>
            <a:off x="661475" y="1600002"/>
            <a:ext cx="5351329" cy="1990626"/>
          </a:xfrm>
          <a:prstGeom prst="roundRect">
            <a:avLst>
              <a:gd name="adj" fmla="val 373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45025" y="1783556"/>
            <a:ext cx="531601" cy="531614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1171" y="1929705"/>
            <a:ext cx="239210" cy="23921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45025" y="2481263"/>
            <a:ext cx="4984228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Airport Advantage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845025" y="2857798"/>
            <a:ext cx="4984228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Close to Kempegowda International Airport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6178892" y="1600002"/>
            <a:ext cx="5351329" cy="1990626"/>
          </a:xfrm>
          <a:prstGeom prst="roundRect">
            <a:avLst>
              <a:gd name="adj" fmla="val 373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362442" y="1783556"/>
            <a:ext cx="531601" cy="531614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08587" y="1929705"/>
            <a:ext cx="239210" cy="23921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362442" y="2481263"/>
            <a:ext cx="4984228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Employment Growth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6362442" y="2857798"/>
            <a:ext cx="4984228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Proximity to KIADB Aerospace Park and major employment zones</a:t>
            </a:r>
            <a:endParaRPr lang="en-US" sz="1350" dirty="0"/>
          </a:p>
        </p:txBody>
      </p:sp>
      <p:sp>
        <p:nvSpPr>
          <p:cNvPr id="15" name="Shape 11"/>
          <p:cNvSpPr/>
          <p:nvPr/>
        </p:nvSpPr>
        <p:spPr>
          <a:xfrm>
            <a:off x="661475" y="3756720"/>
            <a:ext cx="5351329" cy="1715988"/>
          </a:xfrm>
          <a:prstGeom prst="roundRect">
            <a:avLst>
              <a:gd name="adj" fmla="val 433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845025" y="3940274"/>
            <a:ext cx="531601" cy="531614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1171" y="4086423"/>
            <a:ext cx="239210" cy="23921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45025" y="4637980"/>
            <a:ext cx="4984228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Infrastructure</a:t>
            </a:r>
            <a:endParaRPr lang="en-US" sz="1700" dirty="0"/>
          </a:p>
        </p:txBody>
      </p:sp>
      <p:sp>
        <p:nvSpPr>
          <p:cNvPr id="19" name="Text 14"/>
          <p:cNvSpPr/>
          <p:nvPr/>
        </p:nvSpPr>
        <p:spPr>
          <a:xfrm>
            <a:off x="845025" y="5014516"/>
            <a:ext cx="4984228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Connectivity via NH 44 and planned infrastructure corridors</a:t>
            </a:r>
            <a:endParaRPr lang="en-US" sz="1350" dirty="0"/>
          </a:p>
        </p:txBody>
      </p:sp>
      <p:sp>
        <p:nvSpPr>
          <p:cNvPr id="20" name="Shape 15"/>
          <p:cNvSpPr/>
          <p:nvPr/>
        </p:nvSpPr>
        <p:spPr>
          <a:xfrm>
            <a:off x="6178892" y="3756720"/>
            <a:ext cx="5351329" cy="1715988"/>
          </a:xfrm>
          <a:prstGeom prst="roundRect">
            <a:avLst>
              <a:gd name="adj" fmla="val 433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6362442" y="3940274"/>
            <a:ext cx="531601" cy="531614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08587" y="4086423"/>
            <a:ext cx="239210" cy="23921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362442" y="4637980"/>
            <a:ext cx="4984228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North Bangalore Growth</a:t>
            </a:r>
            <a:endParaRPr lang="en-US" sz="1700" dirty="0"/>
          </a:p>
        </p:txBody>
      </p:sp>
      <p:sp>
        <p:nvSpPr>
          <p:cNvPr id="24" name="Text 18"/>
          <p:cNvSpPr/>
          <p:nvPr/>
        </p:nvSpPr>
        <p:spPr>
          <a:xfrm>
            <a:off x="6362442" y="5014516"/>
            <a:ext cx="4984228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 expanding residential and employment destination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661475" y="5659537"/>
            <a:ext cx="10868745" cy="626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9000"/>
              </a:lnSpc>
              <a:spcAft>
                <a:spcPts val="1450"/>
              </a:spcAft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Information is indicative. No guaranteed appreciation or returns implied.</a:t>
            </a:r>
            <a:endParaRPr lang="en-US" sz="1100" dirty="0"/>
          </a:p>
          <a:p>
            <a:pPr algn="l" indent="0" marL="0">
              <a:lnSpc>
                <a:spcPct val="129000"/>
              </a:lnSpc>
              <a:buNone/>
            </a:pPr>
            <a:r>
              <a:rPr lang="en-US" sz="110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www.herohomenoida.com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27546"/>
            <a:ext cx="2050602" cy="233263"/>
          </a:xfrm>
          <a:prstGeom prst="roundRect">
            <a:avLst>
              <a:gd name="adj" fmla="val 22122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53548" y="573584"/>
            <a:ext cx="2476041" cy="141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9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NIKOO HOMES 9 | BHARTIYA CITY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61475" y="810716"/>
            <a:ext cx="10868745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Why Buyers Are Looking Here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61475" y="1381820"/>
            <a:ext cx="11478330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Suitable for end-users and investors evaluating North Bangalore.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61475" y="1744762"/>
            <a:ext cx="345471" cy="345480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31661" y="1797546"/>
            <a:ext cx="10398559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Bhartiya City Development Ecosystem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31661" y="2112268"/>
            <a:ext cx="10398559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Backed by an established integrated township developer.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61475" y="2584450"/>
            <a:ext cx="345471" cy="345480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31661" y="2637234"/>
            <a:ext cx="10398559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Strategic North Bangalore Location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131661" y="2951956"/>
            <a:ext cx="10398559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KIADB Bagalur — at the heart of the growth corridor.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1475" y="3424138"/>
            <a:ext cx="345471" cy="345480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31661" y="3476923"/>
            <a:ext cx="10398559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Wide Range of Configurations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31661" y="3791645"/>
            <a:ext cx="10398559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Studio to 3 BHK Loft — a home for every lifestyle.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61475" y="4263827"/>
            <a:ext cx="345471" cy="345480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31661" y="4316611"/>
            <a:ext cx="10398559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Lifestyle-Focused Amenities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131661" y="4631333"/>
            <a:ext cx="10398559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Fitness, recreation, community and family spaces.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61475" y="5103515"/>
            <a:ext cx="345471" cy="345480"/>
          </a:xfrm>
          <a:prstGeom prst="roundRect">
            <a:avLst>
              <a:gd name="adj" fmla="val 1867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131661" y="5156299"/>
            <a:ext cx="10398559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Early-Stage Positioning*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131661" y="5471021"/>
            <a:ext cx="10398559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Pre-launch opportunity for early movers.*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61475" y="5833963"/>
            <a:ext cx="10868745" cy="4964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000"/>
              </a:lnSpc>
              <a:spcAft>
                <a:spcPts val="1100"/>
              </a:spcAft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*No guaranteed returns or appreciation implied. Verify all details with developer.</a:t>
            </a:r>
            <a:endParaRPr lang="en-US" sz="950" dirty="0"/>
          </a:p>
          <a:p>
            <a:pPr algn="l" indent="0" marL="0">
              <a:lnSpc>
                <a:spcPct val="121000"/>
              </a:lnSpc>
              <a:buNone/>
            </a:pPr>
            <a:r>
              <a:rPr lang="en-US" sz="9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www.herohomenoida.com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39055"/>
            <a:ext cx="2327316" cy="264616"/>
          </a:xfrm>
          <a:prstGeom prst="roundRect">
            <a:avLst>
              <a:gd name="adj" fmla="val 22126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65950" y="591245"/>
            <a:ext cx="2727951" cy="160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NIKOO HOMES 9 | BHARTIYA CITY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61475" y="867866"/>
            <a:ext cx="10868745" cy="435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Is Nikoo Homes 9 Right for You?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61475" y="1544439"/>
            <a:ext cx="10868745" cy="716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8000"/>
              </a:lnSpc>
              <a:spcAft>
                <a:spcPts val="1400"/>
              </a:spcAft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Premium Homes in KIADB Bagalur, North Bangalore</a:t>
            </a:r>
            <a:endParaRPr lang="en-US" sz="1350" dirty="0"/>
          </a:p>
          <a:p>
            <a:pPr algn="ctr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Studio | 1 BHK | 2 BHK | 3 BHK + Loft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61475" y="2501602"/>
            <a:ext cx="10868745" cy="7513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4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Starting ₹60 Lakh*</a:t>
            </a:r>
            <a:endParaRPr lang="en-US" sz="47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3493889"/>
            <a:ext cx="2187818" cy="479127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4153694"/>
            <a:ext cx="1234250" cy="479127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837" y="4153694"/>
            <a:ext cx="1480704" cy="479127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653" y="4153694"/>
            <a:ext cx="1250522" cy="479127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661475" y="4857055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  <a:ln/>
        </p:spPr>
      </p:sp>
      <p:sp>
        <p:nvSpPr>
          <p:cNvPr id="12" name="Text 6"/>
          <p:cNvSpPr/>
          <p:nvPr/>
        </p:nvSpPr>
        <p:spPr>
          <a:xfrm>
            <a:off x="661475" y="5100340"/>
            <a:ext cx="10868745" cy="121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8000"/>
              </a:lnSpc>
              <a:spcAft>
                <a:spcPts val="1400"/>
              </a:spcAft>
              <a:buNone/>
            </a:pPr>
            <a:r>
              <a:rPr lang="en-US" sz="10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Bhartiya City Nikoo Homes 9 | KIADB Bagalur, North Bangalore</a:t>
            </a:r>
            <a:endParaRPr lang="en-US" sz="1050" dirty="0"/>
          </a:p>
          <a:p>
            <a:pPr algn="ctr" indent="0" marL="0">
              <a:lnSpc>
                <a:spcPct val="128000"/>
              </a:lnSpc>
              <a:spcAft>
                <a:spcPts val="1400"/>
              </a:spcAft>
              <a:buNone/>
            </a:pPr>
            <a:r>
              <a:rPr lang="en-US" sz="10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*Indicative information. Prices, specifications, configurations and project details are subject to change. Verify latest details with the developer/official project sources before making a purchase decision.</a:t>
            </a:r>
            <a:endParaRPr lang="en-US" sz="1050" dirty="0"/>
          </a:p>
          <a:p>
            <a:pPr algn="ctr" indent="0" marL="0">
              <a:lnSpc>
                <a:spcPct val="128000"/>
              </a:lnSpc>
              <a:buNone/>
            </a:pPr>
            <a:r>
              <a:rPr lang="en-US" sz="10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www.herohomenoida.com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1B1B27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2026-08-17T11:31:03Z</dcterms:created>
  <dcterms:modified xsi:type="dcterms:W3CDTF">2026-08-17T11:31:03Z</dcterms:modified>
</cp:coreProperties>
</file>