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1695" cy="6858000"/>
  <p:notesSz cx="6858000" cy="12191695"/>
  <p:embeddedFontLst>
    <p:embeddedFont>
      <p:font typeface="Figtree"/>
      <p:regular r:id="rId201314"/>
    </p:embeddedFont>
    <p:embeddedFont>
      <p:font typeface="Figtree Medium"/>
      <p:regular r:id="rId201315"/>
    </p:embeddedFont>
    <p:embeddedFont>
      <p:font typeface="Figtree SemiBold"/>
      <p:regular r:id="rId201316"/>
    </p:embeddedFont>
    <p:embeddedFont>
      <p:font typeface="Figtree Bold"/>
      <p:regular r:id="rId201317"/>
    </p:embeddedFont>
    <p:embeddedFont>
      <p:font typeface="Playfair Display"/>
      <p:regular r:id="rId201318"/>
    </p:embeddedFont>
    <p:embeddedFont>
      <p:font typeface="Playfair Display Bold"/>
      <p:regular r:id="rId20131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Relationship Id="rId201318" Target="fonts/201318.fntdata" Type="http://schemas.openxmlformats.org/officeDocument/2006/relationships/font"/><Relationship Id="rId201319" Target="fonts/201319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jpeg"/><Relationship Id="rId2" Type="http://schemas.openxmlformats.org/officeDocument/2006/relationships/image" Target="../media/image-1002-2.png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2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2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F1A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2">
    <p:bg>
      <p:bgPr>
        <a:solidFill>
          <a:srgbClr val="241D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3">
    <p:bg>
      <p:bgPr>
        <a:solidFill>
          <a:srgbClr val="0F1A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prelaunchbangalore.in/lodha-hopefarm-junction-whitefield/" TargetMode="Externa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9585" y="685800"/>
            <a:ext cx="5460863" cy="5461000"/>
          </a:xfrm>
          <a:prstGeom prst="rect">
            <a:avLst/>
          </a:prstGeom>
          <a:solidFill>
            <a:srgbClr val="241D19"/>
          </a:solidFill>
          <a:ln/>
        </p:spPr>
      </p:sp>
      <p:sp>
        <p:nvSpPr>
          <p:cNvPr id="3" name="Text 1"/>
          <p:cNvSpPr/>
          <p:nvPr/>
        </p:nvSpPr>
        <p:spPr>
          <a:xfrm>
            <a:off x="1041374" y="1313911"/>
            <a:ext cx="4597285" cy="22431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77000"/>
              </a:lnSpc>
              <a:buNone/>
            </a:pPr>
            <a:r>
              <a:rPr lang="en-US" sz="6400" spc="-128" kern="100" dirty="0">
                <a:solidFill>
                  <a:srgbClr val="FFFFFF"/>
                </a:solidFill>
                <a:latin typeface="Playfair Display" pitchFamily="34" charset="0"/>
                <a:ea typeface="Playfair Display" pitchFamily="34" charset="-122"/>
                <a:cs typeface="Playfair Display" pitchFamily="34" charset="0"/>
              </a:rPr>
              <a:t>Lodha</a:t>
            </a:r>
            <a:endParaRPr lang="en-US" sz="6400" dirty="0"/>
          </a:p>
          <a:p>
            <a:pPr algn="l" indent="0" marL="0">
              <a:lnSpc>
                <a:spcPct val="77000"/>
              </a:lnSpc>
              <a:buNone/>
            </a:pPr>
            <a:r>
              <a:rPr lang="en-US" sz="6400" i="1" spc="-128" kern="100" dirty="0">
                <a:solidFill>
                  <a:srgbClr val="FFFFFF"/>
                </a:solidFill>
                <a:latin typeface="Playfair Display" pitchFamily="34" charset="0"/>
                <a:ea typeface="Playfair Display" pitchFamily="34" charset="-122"/>
                <a:cs typeface="Playfair Display" pitchFamily="34" charset="0"/>
              </a:rPr>
              <a:t>Hopefarm</a:t>
            </a:r>
            <a:endParaRPr lang="en-US" sz="6400" dirty="0"/>
          </a:p>
          <a:p>
            <a:pPr algn="l" indent="0" marL="0">
              <a:lnSpc>
                <a:spcPct val="77000"/>
              </a:lnSpc>
              <a:buNone/>
            </a:pPr>
            <a:r>
              <a:rPr lang="en-US" sz="6400" spc="-128" kern="100" dirty="0">
                <a:solidFill>
                  <a:srgbClr val="FFFFFF"/>
                </a:solidFill>
                <a:latin typeface="Playfair Display" pitchFamily="34" charset="0"/>
                <a:ea typeface="Playfair Display" pitchFamily="34" charset="-122"/>
                <a:cs typeface="Playfair Display" pitchFamily="34" charset="0"/>
              </a:rPr>
              <a:t>Whitefield</a:t>
            </a:r>
            <a:endParaRPr lang="en-US" sz="6400" dirty="0"/>
          </a:p>
        </p:txBody>
      </p:sp>
      <p:sp>
        <p:nvSpPr>
          <p:cNvPr id="4" name="Shape 2"/>
          <p:cNvSpPr/>
          <p:nvPr/>
        </p:nvSpPr>
        <p:spPr>
          <a:xfrm>
            <a:off x="1041374" y="3752850"/>
            <a:ext cx="2298543" cy="31651"/>
          </a:xfrm>
          <a:prstGeom prst="roundRect">
            <a:avLst>
              <a:gd name="adj" fmla="val 49998"/>
            </a:avLst>
          </a:prstGeom>
          <a:solidFill>
            <a:srgbClr val="D49870"/>
          </a:solidFill>
          <a:ln/>
        </p:spPr>
      </p:sp>
      <p:sp>
        <p:nvSpPr>
          <p:cNvPr id="5" name="Text 3"/>
          <p:cNvSpPr/>
          <p:nvPr/>
        </p:nvSpPr>
        <p:spPr>
          <a:xfrm>
            <a:off x="1041374" y="4003040"/>
            <a:ext cx="4927477" cy="205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200" spc="24" kern="100" dirty="0">
                <a:solidFill>
                  <a:srgbClr val="A9A395"/>
                </a:solidFill>
                <a:latin typeface="Figtree" pitchFamily="34" charset="0"/>
                <a:ea typeface="Figtree" pitchFamily="34" charset="-122"/>
                <a:cs typeface="Figtree" pitchFamily="34" charset="0"/>
              </a:rPr>
              <a:t>A better rhythm for life in Bengaluru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1976167"/>
            <a:ext cx="8534187" cy="20562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77000"/>
              </a:lnSpc>
              <a:buNone/>
            </a:pPr>
            <a:r>
              <a:rPr lang="en-US" sz="8800" spc="-176" kern="100" dirty="0">
                <a:solidFill>
                  <a:srgbClr val="EFE8DC"/>
                </a:solidFill>
                <a:latin typeface="Playfair Display" pitchFamily="34" charset="0"/>
                <a:ea typeface="Playfair Display" pitchFamily="34" charset="-122"/>
                <a:cs typeface="Playfair Display" pitchFamily="34" charset="0"/>
              </a:rPr>
              <a:t>Come home to a</a:t>
            </a:r>
            <a:endParaRPr lang="en-US" sz="8800" dirty="0"/>
          </a:p>
          <a:p>
            <a:pPr algn="l" indent="0" marL="0">
              <a:lnSpc>
                <a:spcPct val="77000"/>
              </a:lnSpc>
              <a:buNone/>
            </a:pPr>
            <a:r>
              <a:rPr lang="en-US" sz="8800" i="1" spc="-176" kern="100" dirty="0">
                <a:solidFill>
                  <a:srgbClr val="EFE8DC"/>
                </a:solidFill>
                <a:latin typeface="Playfair Display" pitchFamily="34" charset="0"/>
                <a:ea typeface="Playfair Display" pitchFamily="34" charset="-122"/>
                <a:cs typeface="Playfair Display" pitchFamily="34" charset="0"/>
              </a:rPr>
              <a:t>better rhythm</a:t>
            </a:r>
            <a:endParaRPr lang="en-US" sz="8800" dirty="0"/>
          </a:p>
        </p:txBody>
      </p:sp>
      <p:sp>
        <p:nvSpPr>
          <p:cNvPr id="3" name="Shape 1"/>
          <p:cNvSpPr/>
          <p:nvPr/>
        </p:nvSpPr>
        <p:spPr>
          <a:xfrm>
            <a:off x="609585" y="4171752"/>
            <a:ext cx="4267093" cy="31651"/>
          </a:xfrm>
          <a:prstGeom prst="roundRect">
            <a:avLst>
              <a:gd name="adj" fmla="val 49998"/>
            </a:avLst>
          </a:prstGeom>
          <a:solidFill>
            <a:srgbClr val="D49870"/>
          </a:solidFill>
          <a:ln/>
        </p:spPr>
      </p:sp>
      <p:sp>
        <p:nvSpPr>
          <p:cNvPr id="4" name="Text 2"/>
          <p:cNvSpPr/>
          <p:nvPr/>
        </p:nvSpPr>
        <p:spPr>
          <a:xfrm>
            <a:off x="609585" y="4420989"/>
            <a:ext cx="8534187" cy="6627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800" dirty="0">
                <a:solidFill>
                  <a:srgbClr val="EFE8DC"/>
                </a:solidFill>
                <a:latin typeface="Figtree" pitchFamily="34" charset="0"/>
                <a:ea typeface="Figtree" pitchFamily="34" charset="-122"/>
                <a:cs typeface="Figtree" pitchFamily="34" charset="0"/>
              </a:rPr>
              <a:t>Lodha Whitefield brings a calm, elevated home base to one of Bengaluru’s most connected urban destinations.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3898" cy="6858000"/>
          </a:xfrm>
          <a:prstGeom prst="rect">
            <a:avLst/>
          </a:prstGeom>
          <a:solidFill>
            <a:srgbClr val="241D19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063898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673483" y="676449"/>
            <a:ext cx="6908627" cy="1036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85000"/>
              </a:lnSpc>
              <a:buNone/>
            </a:pPr>
            <a:r>
              <a:rPr lang="en-US" sz="4000" spc="-60" kern="100" dirty="0">
                <a:solidFill>
                  <a:srgbClr val="EFE8DC"/>
                </a:solidFill>
                <a:latin typeface="Playfair Display" pitchFamily="34" charset="0"/>
                <a:ea typeface="Playfair Display" pitchFamily="34" charset="-122"/>
                <a:cs typeface="Playfair Display" pitchFamily="34" charset="0"/>
              </a:rPr>
              <a:t>Everything important is closer than it feels</a:t>
            </a:r>
            <a:endParaRPr lang="en-US" sz="4000" dirty="0"/>
          </a:p>
        </p:txBody>
      </p:sp>
      <p:sp>
        <p:nvSpPr>
          <p:cNvPr id="5" name="Shape 2"/>
          <p:cNvSpPr/>
          <p:nvPr/>
        </p:nvSpPr>
        <p:spPr>
          <a:xfrm>
            <a:off x="4673483" y="1882378"/>
            <a:ext cx="3454314" cy="31651"/>
          </a:xfrm>
          <a:prstGeom prst="roundRect">
            <a:avLst>
              <a:gd name="adj" fmla="val 49998"/>
            </a:avLst>
          </a:prstGeom>
          <a:solidFill>
            <a:srgbClr val="D49870"/>
          </a:solidFill>
          <a:ln/>
        </p:spPr>
      </p:sp>
      <p:sp>
        <p:nvSpPr>
          <p:cNvPr id="6" name="Text 3"/>
          <p:cNvSpPr/>
          <p:nvPr/>
        </p:nvSpPr>
        <p:spPr>
          <a:xfrm>
            <a:off x="4673483" y="2131616"/>
            <a:ext cx="7518212" cy="276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500" dirty="0">
                <a:solidFill>
                  <a:srgbClr val="EFE8DC"/>
                </a:solidFill>
                <a:latin typeface="Figtree" pitchFamily="34" charset="0"/>
                <a:ea typeface="Figtree" pitchFamily="34" charset="-122"/>
                <a:cs typeface="Figtree" pitchFamily="34" charset="0"/>
              </a:rPr>
              <a:t>A connected address keeps the day moving lightly.</a:t>
            </a:r>
            <a:endParaRPr lang="en-US" sz="15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3483" y="2579291"/>
            <a:ext cx="6908627" cy="318829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780723" y="2867365"/>
            <a:ext cx="2707963" cy="176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spc="-17" kern="100" dirty="0">
                <a:solidFill>
                  <a:srgbClr val="00000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0"/>
              </a:rPr>
              <a:t>Lodha Whitefield</a:t>
            </a:r>
            <a:endParaRPr lang="en-US" sz="1150" dirty="0"/>
          </a:p>
        </p:txBody>
      </p:sp>
      <p:sp>
        <p:nvSpPr>
          <p:cNvPr id="9" name="Text 5"/>
          <p:cNvSpPr/>
          <p:nvPr/>
        </p:nvSpPr>
        <p:spPr>
          <a:xfrm>
            <a:off x="4963805" y="4548963"/>
            <a:ext cx="1160473" cy="176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spc="-17" kern="100" dirty="0">
                <a:solidFill>
                  <a:srgbClr val="EFE8DC"/>
                </a:solidFill>
                <a:latin typeface="Playfair Display" pitchFamily="34" charset="0"/>
                <a:ea typeface="Playfair Display" pitchFamily="34" charset="-122"/>
                <a:cs typeface="Playfair Display" pitchFamily="34" charset="0"/>
              </a:rPr>
              <a:t>Hope Farm Metro</a:t>
            </a:r>
            <a:endParaRPr lang="en-US" sz="1150" dirty="0"/>
          </a:p>
        </p:txBody>
      </p:sp>
      <p:sp>
        <p:nvSpPr>
          <p:cNvPr id="10" name="Text 6"/>
          <p:cNvSpPr/>
          <p:nvPr/>
        </p:nvSpPr>
        <p:spPr>
          <a:xfrm>
            <a:off x="4963805" y="4808972"/>
            <a:ext cx="1160473" cy="2011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1000"/>
              </a:lnSpc>
              <a:buNone/>
            </a:pPr>
            <a:r>
              <a:rPr lang="en-US" sz="1100" dirty="0">
                <a:solidFill>
                  <a:srgbClr val="EFE8DC"/>
                </a:solidFill>
                <a:latin typeface="Figtree" pitchFamily="34" charset="0"/>
                <a:ea typeface="Figtree" pitchFamily="34" charset="-122"/>
                <a:cs typeface="Figtree" pitchFamily="34" charset="0"/>
              </a:rPr>
              <a:t>1 min</a:t>
            </a:r>
            <a:endParaRPr lang="en-US" sz="110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965" y="3912652"/>
            <a:ext cx="290154" cy="290161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6684006" y="4797673"/>
            <a:ext cx="1160472" cy="176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spc="-17" kern="100" dirty="0">
                <a:solidFill>
                  <a:srgbClr val="EFE8DC"/>
                </a:solidFill>
                <a:latin typeface="Playfair Display" pitchFamily="34" charset="0"/>
                <a:ea typeface="Playfair Display" pitchFamily="34" charset="-122"/>
                <a:cs typeface="Playfair Display" pitchFamily="34" charset="0"/>
              </a:rPr>
              <a:t>ITPL Main Road</a:t>
            </a:r>
            <a:endParaRPr lang="en-US" sz="1150" dirty="0"/>
          </a:p>
        </p:txBody>
      </p:sp>
      <p:sp>
        <p:nvSpPr>
          <p:cNvPr id="13" name="Text 8"/>
          <p:cNvSpPr/>
          <p:nvPr/>
        </p:nvSpPr>
        <p:spPr>
          <a:xfrm>
            <a:off x="6684006" y="5057682"/>
            <a:ext cx="1160472" cy="201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1000"/>
              </a:lnSpc>
              <a:buNone/>
            </a:pPr>
            <a:r>
              <a:rPr lang="en-US" sz="1100" dirty="0">
                <a:solidFill>
                  <a:srgbClr val="EFE8DC"/>
                </a:solidFill>
                <a:latin typeface="Figtree" pitchFamily="34" charset="0"/>
                <a:ea typeface="Figtree" pitchFamily="34" charset="-122"/>
                <a:cs typeface="Figtree" pitchFamily="34" charset="0"/>
              </a:rPr>
              <a:t>1 min</a:t>
            </a:r>
            <a:endParaRPr lang="en-US" sz="110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9165" y="4126819"/>
            <a:ext cx="290154" cy="290161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8418023" y="4695412"/>
            <a:ext cx="1160474" cy="3536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spc="-17" kern="100" dirty="0">
                <a:solidFill>
                  <a:srgbClr val="EFE8DC"/>
                </a:solidFill>
                <a:latin typeface="Playfair Display" pitchFamily="34" charset="0"/>
                <a:ea typeface="Playfair Display" pitchFamily="34" charset="-122"/>
                <a:cs typeface="Playfair Display" pitchFamily="34" charset="0"/>
              </a:rPr>
              <a:t>Google &amp; Alembic City</a:t>
            </a:r>
            <a:endParaRPr lang="en-US" sz="1150" dirty="0"/>
          </a:p>
        </p:txBody>
      </p:sp>
      <p:sp>
        <p:nvSpPr>
          <p:cNvPr id="16" name="Text 10"/>
          <p:cNvSpPr/>
          <p:nvPr/>
        </p:nvSpPr>
        <p:spPr>
          <a:xfrm>
            <a:off x="8418023" y="5132237"/>
            <a:ext cx="1160474" cy="201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1000"/>
              </a:lnSpc>
              <a:buNone/>
            </a:pPr>
            <a:r>
              <a:rPr lang="en-US" sz="1100" dirty="0">
                <a:solidFill>
                  <a:srgbClr val="EFE8DC"/>
                </a:solidFill>
                <a:latin typeface="Figtree" pitchFamily="34" charset="0"/>
                <a:ea typeface="Figtree" pitchFamily="34" charset="-122"/>
                <a:cs typeface="Figtree" pitchFamily="34" charset="0"/>
              </a:rPr>
              <a:t>5 min</a:t>
            </a:r>
            <a:endParaRPr lang="en-US" sz="1100" dirty="0"/>
          </a:p>
        </p:txBody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9365" y="4113002"/>
            <a:ext cx="290155" cy="290161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0124406" y="4488153"/>
            <a:ext cx="1160473" cy="3536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spc="-17" kern="100" dirty="0">
                <a:solidFill>
                  <a:srgbClr val="EFE8DC"/>
                </a:solidFill>
                <a:latin typeface="Playfair Display" pitchFamily="34" charset="0"/>
                <a:ea typeface="Playfair Display" pitchFamily="34" charset="-122"/>
                <a:cs typeface="Playfair Display" pitchFamily="34" charset="0"/>
              </a:rPr>
              <a:t>ITPB &amp; Major Hospitals</a:t>
            </a:r>
            <a:endParaRPr lang="en-US" sz="1150" dirty="0"/>
          </a:p>
        </p:txBody>
      </p:sp>
      <p:sp>
        <p:nvSpPr>
          <p:cNvPr id="19" name="Text 12"/>
          <p:cNvSpPr/>
          <p:nvPr/>
        </p:nvSpPr>
        <p:spPr>
          <a:xfrm>
            <a:off x="10124406" y="4924979"/>
            <a:ext cx="1160473" cy="201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1000"/>
              </a:lnSpc>
              <a:buNone/>
            </a:pPr>
            <a:r>
              <a:rPr lang="en-US" sz="1100" dirty="0">
                <a:solidFill>
                  <a:srgbClr val="EFE8DC"/>
                </a:solidFill>
                <a:latin typeface="Figtree" pitchFamily="34" charset="0"/>
                <a:ea typeface="Figtree" pitchFamily="34" charset="-122"/>
                <a:cs typeface="Figtree" pitchFamily="34" charset="0"/>
              </a:rPr>
              <a:t>about 10 min</a:t>
            </a:r>
            <a:endParaRPr lang="en-US" sz="1100" dirty="0"/>
          </a:p>
        </p:txBody>
      </p:sp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66474" y="3919560"/>
            <a:ext cx="290155" cy="29016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76449"/>
            <a:ext cx="6095848" cy="1036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85000"/>
              </a:lnSpc>
              <a:buNone/>
            </a:pPr>
            <a:r>
              <a:rPr lang="en-US" sz="4000" spc="-60" kern="100" dirty="0">
                <a:solidFill>
                  <a:srgbClr val="EFE8DC"/>
                </a:solidFill>
                <a:latin typeface="Playfair Display" pitchFamily="34" charset="0"/>
                <a:ea typeface="Playfair Display" pitchFamily="34" charset="-122"/>
                <a:cs typeface="Playfair Display" pitchFamily="34" charset="0"/>
              </a:rPr>
              <a:t>Resort-scale living, built into every day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609585" y="1882378"/>
            <a:ext cx="3047924" cy="31651"/>
          </a:xfrm>
          <a:prstGeom prst="roundRect">
            <a:avLst>
              <a:gd name="adj" fmla="val 49998"/>
            </a:avLst>
          </a:prstGeom>
          <a:solidFill>
            <a:srgbClr val="D49870"/>
          </a:solidFill>
          <a:ln/>
        </p:spPr>
      </p:sp>
      <p:sp>
        <p:nvSpPr>
          <p:cNvPr id="4" name="Text 2"/>
          <p:cNvSpPr/>
          <p:nvPr/>
        </p:nvSpPr>
        <p:spPr>
          <a:xfrm>
            <a:off x="609585" y="2156063"/>
            <a:ext cx="2895528" cy="626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3400" spc="-34" kern="100" dirty="0">
                <a:solidFill>
                  <a:srgbClr val="D4987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0"/>
              </a:rPr>
              <a:t>50+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609585" y="2929136"/>
            <a:ext cx="2895528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EFE8DC"/>
                </a:solidFill>
                <a:latin typeface="Figtree SemiBold" pitchFamily="34" charset="0"/>
                <a:ea typeface="Figtree SemiBold" pitchFamily="34" charset="-122"/>
                <a:cs typeface="Figtree SemiBold" pitchFamily="34" charset="0"/>
              </a:rPr>
              <a:t>curated amenity experiences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09585" y="3675261"/>
            <a:ext cx="2895528" cy="2393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300" dirty="0">
                <a:solidFill>
                  <a:srgbClr val="EFE8DC"/>
                </a:solidFill>
                <a:latin typeface="Figtree" pitchFamily="34" charset="0"/>
                <a:ea typeface="Figtree" pitchFamily="34" charset="-122"/>
                <a:cs typeface="Figtree" pitchFamily="34" charset="0"/>
              </a:rPr>
              <a:t>across 8 acres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809905" y="2156063"/>
            <a:ext cx="2895528" cy="626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3400" spc="-34" kern="100" dirty="0">
                <a:solidFill>
                  <a:srgbClr val="D4987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0"/>
              </a:rPr>
              <a:t>60%+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3809905" y="2929136"/>
            <a:ext cx="2895528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EFE8DC"/>
                </a:solidFill>
                <a:latin typeface="Figtree SemiBold" pitchFamily="34" charset="0"/>
                <a:ea typeface="Figtree SemiBold" pitchFamily="34" charset="-122"/>
                <a:cs typeface="Figtree SemiBold" pitchFamily="34" charset="0"/>
              </a:rPr>
              <a:t>open green landscape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3809905" y="3370461"/>
            <a:ext cx="2895528" cy="2393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300" dirty="0">
                <a:solidFill>
                  <a:srgbClr val="EFE8DC"/>
                </a:solidFill>
                <a:latin typeface="Figtree" pitchFamily="34" charset="0"/>
                <a:ea typeface="Figtree" pitchFamily="34" charset="-122"/>
                <a:cs typeface="Figtree" pitchFamily="34" charset="0"/>
              </a:rPr>
              <a:t>for breathing room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09585" y="4086027"/>
            <a:ext cx="6095848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500" dirty="0">
                <a:solidFill>
                  <a:srgbClr val="EFE8DC"/>
                </a:solidFill>
                <a:latin typeface="Figtree" pitchFamily="34" charset="0"/>
                <a:ea typeface="Figtree" pitchFamily="34" charset="-122"/>
                <a:cs typeface="Figtree" pitchFamily="34" charset="0"/>
              </a:rPr>
              <a:t>Clubhouse, infinity pool, spa and wellness, co-working lounges, and sports courts.</a:t>
            </a:r>
            <a:endParaRPr lang="en-US" sz="150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017" y="0"/>
            <a:ext cx="487667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470288" cy="689967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79873" y="676449"/>
            <a:ext cx="6502237" cy="1036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85000"/>
              </a:lnSpc>
              <a:buNone/>
            </a:pPr>
            <a:r>
              <a:rPr lang="en-US" sz="4000" spc="-60" kern="100" dirty="0">
                <a:solidFill>
                  <a:srgbClr val="EFE8DC"/>
                </a:solidFill>
                <a:latin typeface="Playfair Display" pitchFamily="34" charset="0"/>
                <a:ea typeface="Playfair Display" pitchFamily="34" charset="-122"/>
                <a:cs typeface="Playfair Display" pitchFamily="34" charset="0"/>
              </a:rPr>
              <a:t>Hospitality is the detail you feel</a:t>
            </a:r>
            <a:endParaRPr lang="en-US" sz="4000" dirty="0"/>
          </a:p>
        </p:txBody>
      </p:sp>
      <p:sp>
        <p:nvSpPr>
          <p:cNvPr id="4" name="Shape 1"/>
          <p:cNvSpPr/>
          <p:nvPr/>
        </p:nvSpPr>
        <p:spPr>
          <a:xfrm>
            <a:off x="5079873" y="1882378"/>
            <a:ext cx="3251019" cy="31651"/>
          </a:xfrm>
          <a:prstGeom prst="roundRect">
            <a:avLst>
              <a:gd name="adj" fmla="val 49998"/>
            </a:avLst>
          </a:prstGeom>
          <a:solidFill>
            <a:srgbClr val="D49870"/>
          </a:solidFill>
          <a:ln/>
        </p:spPr>
      </p:sp>
      <p:sp>
        <p:nvSpPr>
          <p:cNvPr id="5" name="Text 2"/>
          <p:cNvSpPr/>
          <p:nvPr/>
        </p:nvSpPr>
        <p:spPr>
          <a:xfrm>
            <a:off x="5079873" y="2131616"/>
            <a:ext cx="5968851" cy="828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500" dirty="0">
                <a:solidFill>
                  <a:srgbClr val="EFE8DC"/>
                </a:solidFill>
                <a:latin typeface="Figtree" pitchFamily="34" charset="0"/>
                <a:ea typeface="Figtree" pitchFamily="34" charset="-122"/>
                <a:cs typeface="Figtree" pitchFamily="34" charset="0"/>
              </a:rPr>
              <a:t>Thoughtful, warm, and quietly present, Lodha’s service philosophy is designed around the everyday moments that make a home feel cared for.</a:t>
            </a:r>
            <a:endParaRPr lang="en-US" sz="15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9873" y="3334941"/>
            <a:ext cx="380990" cy="3810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079873" y="3827066"/>
            <a:ext cx="6502237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EFE8DC"/>
                </a:solidFill>
                <a:latin typeface="Figtree SemiBold" pitchFamily="34" charset="0"/>
                <a:ea typeface="Figtree SemiBold" pitchFamily="34" charset="-122"/>
                <a:cs typeface="Figtree SemiBold" pitchFamily="34" charset="0"/>
              </a:rPr>
              <a:t>In-house hospitality expertise</a:t>
            </a:r>
            <a:endParaRPr lang="en-US" sz="2000" dirty="0"/>
          </a:p>
        </p:txBody>
      </p:sp>
      <p:sp>
        <p:nvSpPr>
          <p:cNvPr id="8" name="Text 4"/>
          <p:cNvSpPr/>
          <p:nvPr/>
        </p:nvSpPr>
        <p:spPr>
          <a:xfrm>
            <a:off x="5079873" y="4268391"/>
            <a:ext cx="6502237" cy="2393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300" dirty="0">
                <a:solidFill>
                  <a:srgbClr val="EFE8DC"/>
                </a:solidFill>
                <a:latin typeface="Figtree" pitchFamily="34" charset="0"/>
                <a:ea typeface="Figtree" pitchFamily="34" charset="-122"/>
                <a:cs typeface="Figtree" pitchFamily="34" charset="0"/>
              </a:rPr>
              <a:t>A considered standard of care, carried through the resident experience.</a:t>
            </a:r>
            <a:endParaRPr lang="en-US" sz="13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9873" y="4914106"/>
            <a:ext cx="380990" cy="3810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079873" y="5406231"/>
            <a:ext cx="6502237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EFE8DC"/>
                </a:solidFill>
                <a:latin typeface="Figtree SemiBold" pitchFamily="34" charset="0"/>
                <a:ea typeface="Figtree SemiBold" pitchFamily="34" charset="-122"/>
                <a:cs typeface="Figtree SemiBold" pitchFamily="34" charset="0"/>
              </a:rPr>
              <a:t>Care that shows up in the details</a:t>
            </a:r>
            <a:endParaRPr lang="en-US" sz="2000" dirty="0"/>
          </a:p>
        </p:txBody>
      </p:sp>
      <p:sp>
        <p:nvSpPr>
          <p:cNvPr id="11" name="Text 6"/>
          <p:cNvSpPr/>
          <p:nvPr/>
        </p:nvSpPr>
        <p:spPr>
          <a:xfrm>
            <a:off x="5079873" y="5847556"/>
            <a:ext cx="6502237" cy="2393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300" dirty="0">
                <a:solidFill>
                  <a:srgbClr val="EFE8DC"/>
                </a:solidFill>
                <a:latin typeface="Figtree" pitchFamily="34" charset="0"/>
                <a:ea typeface="Figtree" pitchFamily="34" charset="-122"/>
                <a:cs typeface="Figtree" pitchFamily="34" charset="0"/>
              </a:rPr>
              <a:t>Curated gatherings, pristine shared spaces, and attentive resident care.</a:t>
            </a:r>
            <a:endParaRPr lang="en-US" sz="1300" dirty="0"/>
          </a:p>
        </p:txBody>
      </p:sp>
      <p:sp>
        <p:nvSpPr>
          <p:cNvPr id="12" name="Shape 7"/>
          <p:cNvSpPr/>
          <p:nvPr/>
        </p:nvSpPr>
        <p:spPr>
          <a:xfrm>
            <a:off x="5079873" y="4704556"/>
            <a:ext cx="6502237" cy="12700"/>
          </a:xfrm>
          <a:prstGeom prst="rect">
            <a:avLst/>
          </a:prstGeom>
          <a:solidFill>
            <a:srgbClr val="EFE8DC">
              <a:alpha val="24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721407" cy="6858000"/>
          </a:xfrm>
          <a:prstGeom prst="rect">
            <a:avLst/>
          </a:prstGeom>
          <a:solidFill>
            <a:srgbClr val="F3EFE7"/>
          </a:solidFill>
          <a:ln/>
        </p:spPr>
      </p:sp>
      <p:sp>
        <p:nvSpPr>
          <p:cNvPr id="3" name="Text 1"/>
          <p:cNvSpPr/>
          <p:nvPr/>
        </p:nvSpPr>
        <p:spPr>
          <a:xfrm>
            <a:off x="609585" y="676449"/>
            <a:ext cx="6502237" cy="1036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85000"/>
              </a:lnSpc>
              <a:buNone/>
            </a:pPr>
            <a:r>
              <a:rPr lang="en-US" sz="4000" spc="-60" kern="100" dirty="0">
                <a:solidFill>
                  <a:srgbClr val="000000"/>
                </a:solidFill>
                <a:latin typeface="Playfair Display" pitchFamily="34" charset="0"/>
                <a:ea typeface="Playfair Display" pitchFamily="34" charset="-122"/>
                <a:cs typeface="Playfair Display" pitchFamily="34" charset="0"/>
              </a:rPr>
              <a:t>Space that gives family life room to unfold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609585" y="1882378"/>
            <a:ext cx="3251019" cy="31651"/>
          </a:xfrm>
          <a:prstGeom prst="roundRect">
            <a:avLst>
              <a:gd name="adj" fmla="val 49998"/>
            </a:avLst>
          </a:prstGeom>
          <a:solidFill>
            <a:srgbClr val="8A4F2B"/>
          </a:solidFill>
          <a:ln/>
        </p:spPr>
      </p:sp>
      <p:sp>
        <p:nvSpPr>
          <p:cNvPr id="5" name="Text 3"/>
          <p:cNvSpPr/>
          <p:nvPr/>
        </p:nvSpPr>
        <p:spPr>
          <a:xfrm>
            <a:off x="609585" y="2131616"/>
            <a:ext cx="6502237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0"/>
              </a:rPr>
              <a:t>Large-format living, dining, bedrooms, balconies, and natural light are central to the proposition.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09585" y="2887266"/>
            <a:ext cx="2065782" cy="1686421"/>
          </a:xfrm>
          <a:prstGeom prst="roundRect">
            <a:avLst>
              <a:gd name="adj" fmla="val 678"/>
            </a:avLst>
          </a:prstGeom>
          <a:solidFill>
            <a:srgbClr val="F3EFE7"/>
          </a:solidFill>
          <a:ln w="25399">
            <a:solidFill>
              <a:srgbClr val="47524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38179" y="3124438"/>
            <a:ext cx="1837188" cy="175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spc="115" kern="100" dirty="0">
                <a:solidFill>
                  <a:srgbClr val="000000"/>
                </a:solidFill>
                <a:latin typeface="Figtree Medium" pitchFamily="34" charset="0"/>
                <a:ea typeface="Figtree Medium" pitchFamily="34" charset="-122"/>
                <a:cs typeface="Figtree Medium" pitchFamily="34" charset="0"/>
              </a:rPr>
              <a:t>3.5 BHK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838179" y="3426659"/>
            <a:ext cx="1837188" cy="626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3400" spc="-34" kern="100" dirty="0">
                <a:solidFill>
                  <a:srgbClr val="8A4F2B"/>
                </a:solidFill>
                <a:latin typeface="Playfair Display" pitchFamily="34" charset="0"/>
                <a:ea typeface="Playfair Display" pitchFamily="34" charset="-122"/>
                <a:cs typeface="Playfair Display" pitchFamily="34" charset="0"/>
              </a:rPr>
              <a:t>~2,500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838179" y="4140359"/>
            <a:ext cx="1837188" cy="205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0"/>
              </a:rPr>
              <a:t>sq. ft.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2827763" y="2887266"/>
            <a:ext cx="2065782" cy="1686421"/>
          </a:xfrm>
          <a:prstGeom prst="roundRect">
            <a:avLst>
              <a:gd name="adj" fmla="val 678"/>
            </a:avLst>
          </a:prstGeom>
          <a:solidFill>
            <a:srgbClr val="F3EFE7"/>
          </a:solidFill>
          <a:ln w="25399">
            <a:solidFill>
              <a:srgbClr val="47524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056357" y="3124438"/>
            <a:ext cx="1837188" cy="175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spc="115" kern="100" dirty="0">
                <a:solidFill>
                  <a:srgbClr val="000000"/>
                </a:solidFill>
                <a:latin typeface="Figtree Medium" pitchFamily="34" charset="0"/>
                <a:ea typeface="Figtree Medium" pitchFamily="34" charset="-122"/>
                <a:cs typeface="Figtree Medium" pitchFamily="34" charset="0"/>
              </a:rPr>
              <a:t>4 BHK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056357" y="3426659"/>
            <a:ext cx="1837188" cy="626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3400" spc="-34" kern="100" dirty="0">
                <a:solidFill>
                  <a:srgbClr val="8A4F2B"/>
                </a:solidFill>
                <a:latin typeface="Playfair Display" pitchFamily="34" charset="0"/>
                <a:ea typeface="Playfair Display" pitchFamily="34" charset="-122"/>
                <a:cs typeface="Playfair Display" pitchFamily="34" charset="0"/>
              </a:rPr>
              <a:t>~3,000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3056357" y="4140359"/>
            <a:ext cx="1837188" cy="205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0"/>
              </a:rPr>
              <a:t>sq. ft.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045941" y="2887266"/>
            <a:ext cx="2065881" cy="1686421"/>
          </a:xfrm>
          <a:prstGeom prst="roundRect">
            <a:avLst>
              <a:gd name="adj" fmla="val 678"/>
            </a:avLst>
          </a:prstGeom>
          <a:solidFill>
            <a:srgbClr val="F3EFE7"/>
          </a:solidFill>
          <a:ln w="25399">
            <a:solidFill>
              <a:srgbClr val="47524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274535" y="3124438"/>
            <a:ext cx="1837287" cy="175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spc="115" kern="100" dirty="0">
                <a:solidFill>
                  <a:srgbClr val="000000"/>
                </a:solidFill>
                <a:latin typeface="Figtree Medium" pitchFamily="34" charset="0"/>
                <a:ea typeface="Figtree Medium" pitchFamily="34" charset="-122"/>
                <a:cs typeface="Figtree Medium" pitchFamily="34" charset="0"/>
              </a:rPr>
              <a:t>5 BHK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274535" y="3426659"/>
            <a:ext cx="1837287" cy="626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3400" spc="-34" kern="100" dirty="0">
                <a:solidFill>
                  <a:srgbClr val="8A4F2B"/>
                </a:solidFill>
                <a:latin typeface="Playfair Display" pitchFamily="34" charset="0"/>
                <a:ea typeface="Playfair Display" pitchFamily="34" charset="-122"/>
                <a:cs typeface="Playfair Display" pitchFamily="34" charset="0"/>
              </a:rPr>
              <a:t>~4,000</a:t>
            </a:r>
            <a:endParaRPr lang="en-US" sz="3400" dirty="0"/>
          </a:p>
        </p:txBody>
      </p:sp>
      <p:sp>
        <p:nvSpPr>
          <p:cNvPr id="17" name="Text 15"/>
          <p:cNvSpPr/>
          <p:nvPr/>
        </p:nvSpPr>
        <p:spPr>
          <a:xfrm>
            <a:off x="5274535" y="4140359"/>
            <a:ext cx="1837287" cy="205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0"/>
              </a:rPr>
              <a:t>sq. ft.</a:t>
            </a:r>
            <a:endParaRPr lang="en-US" sz="1200" dirty="0"/>
          </a:p>
        </p:txBody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1407" y="0"/>
            <a:ext cx="447028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998565"/>
            <a:ext cx="8534187" cy="30843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77000"/>
              </a:lnSpc>
              <a:buNone/>
            </a:pPr>
            <a:r>
              <a:rPr lang="en-US" sz="8800" spc="-176" kern="100" dirty="0">
                <a:solidFill>
                  <a:srgbClr val="EFE8DC"/>
                </a:solidFill>
                <a:latin typeface="Playfair Display" pitchFamily="34" charset="0"/>
                <a:ea typeface="Playfair Display" pitchFamily="34" charset="-122"/>
                <a:cs typeface="Playfair Display" pitchFamily="34" charset="0"/>
              </a:rPr>
              <a:t>Choose a life with</a:t>
            </a:r>
            <a:endParaRPr lang="en-US" sz="8800" dirty="0"/>
          </a:p>
          <a:p>
            <a:pPr algn="l" indent="0" marL="0">
              <a:lnSpc>
                <a:spcPct val="77000"/>
              </a:lnSpc>
              <a:buNone/>
            </a:pPr>
            <a:r>
              <a:rPr lang="en-US" sz="8800" i="1" spc="-176" kern="100" dirty="0">
                <a:solidFill>
                  <a:srgbClr val="EFE8DC"/>
                </a:solidFill>
                <a:latin typeface="Playfair Display" pitchFamily="34" charset="0"/>
                <a:ea typeface="Playfair Display" pitchFamily="34" charset="-122"/>
                <a:cs typeface="Playfair Display" pitchFamily="34" charset="0"/>
              </a:rPr>
              <a:t>more room around it</a:t>
            </a:r>
            <a:endParaRPr lang="en-US" sz="8800" dirty="0"/>
          </a:p>
        </p:txBody>
      </p:sp>
      <p:sp>
        <p:nvSpPr>
          <p:cNvPr id="3" name="Shape 1"/>
          <p:cNvSpPr/>
          <p:nvPr/>
        </p:nvSpPr>
        <p:spPr>
          <a:xfrm>
            <a:off x="609585" y="4222254"/>
            <a:ext cx="4267093" cy="31651"/>
          </a:xfrm>
          <a:prstGeom prst="roundRect">
            <a:avLst>
              <a:gd name="adj" fmla="val 49998"/>
            </a:avLst>
          </a:prstGeom>
          <a:solidFill>
            <a:srgbClr val="D49870"/>
          </a:solidFill>
          <a:ln/>
        </p:spPr>
      </p:sp>
      <p:sp>
        <p:nvSpPr>
          <p:cNvPr id="4" name="Text 2"/>
          <p:cNvSpPr/>
          <p:nvPr/>
        </p:nvSpPr>
        <p:spPr>
          <a:xfrm>
            <a:off x="609585" y="4471491"/>
            <a:ext cx="8534187" cy="6627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800" dirty="0">
                <a:solidFill>
                  <a:srgbClr val="EFE8DC"/>
                </a:solidFill>
                <a:latin typeface="Figtree" pitchFamily="34" charset="0"/>
                <a:ea typeface="Figtree" pitchFamily="34" charset="-122"/>
                <a:cs typeface="Figtree" pitchFamily="34" charset="0"/>
              </a:rPr>
              <a:t>A connected address. Generous private space. Resort-like amenities. A service culture designed for the way families live now.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09585" y="5337473"/>
            <a:ext cx="8534187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1000"/>
              </a:lnSpc>
              <a:spcAft>
                <a:spcPts val="1300"/>
              </a:spcAft>
              <a:buNone/>
            </a:pPr>
            <a:r>
              <a:rPr lang="en-US" sz="1500" dirty="0">
                <a:solidFill>
                  <a:srgbClr val="EFE8DC"/>
                </a:solidFill>
                <a:latin typeface="Figtree" pitchFamily="34" charset="0"/>
                <a:ea typeface="Figtree" pitchFamily="34" charset="-122"/>
                <a:cs typeface="Figtree" pitchFamily="34" charset="0"/>
              </a:rPr>
              <a:t>Explore the residences and schedule a private conversation.</a:t>
            </a:r>
            <a:endParaRPr lang="en-US" sz="1500" dirty="0"/>
          </a:p>
          <a:p>
            <a:pPr algn="l" indent="0" marL="0">
              <a:lnSpc>
                <a:spcPct val="121000"/>
              </a:lnSpc>
              <a:buNone/>
            </a:pPr>
            <a:r>
              <a:rPr lang="en-US" sz="1500" b="1" u="sng" dirty="0">
                <a:solidFill>
                  <a:srgbClr val="D49870"/>
                </a:solidFill>
                <a:latin typeface="Figtree Bold" pitchFamily="34" charset="0"/>
                <a:ea typeface="Figtree Bold" pitchFamily="34" charset="-122"/>
                <a:cs typeface="Figtree Bold" pitchFamily="34" charset="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Lodha Hopefarm</a:t>
            </a:r>
            <a:pPr algn="l" indent="0" marL="0">
              <a:lnSpc>
                <a:spcPct val="121000"/>
              </a:lnSpc>
              <a:buNone/>
            </a:pPr>
            <a:r>
              <a:rPr lang="en-US" sz="1500" dirty="0">
                <a:solidFill>
                  <a:srgbClr val="EFE8DC"/>
                </a:solidFill>
                <a:latin typeface="Figtree" pitchFamily="34" charset="0"/>
                <a:ea typeface="Figtree" pitchFamily="34" charset="-122"/>
                <a:cs typeface="Figtree" pitchFamily="34" charset="0"/>
              </a:rPr>
              <a:t>  ·  https://www.prelaunchbangalore.in/lodha-hopefarm-junction-whitefield/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D49870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2026-10-22T06:52:31Z</dcterms:created>
  <dcterms:modified xsi:type="dcterms:W3CDTF">2026-10-22T06:52:31Z</dcterms:modified>
</cp:coreProperties>
</file>